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44" r:id="rId2"/>
  </p:sldMasterIdLst>
  <p:notesMasterIdLst>
    <p:notesMasterId r:id="rId33"/>
  </p:notesMasterIdLst>
  <p:handoutMasterIdLst>
    <p:handoutMasterId r:id="rId34"/>
  </p:handoutMasterIdLst>
  <p:sldIdLst>
    <p:sldId id="319" r:id="rId3"/>
    <p:sldId id="258" r:id="rId4"/>
    <p:sldId id="286" r:id="rId5"/>
    <p:sldId id="306" r:id="rId6"/>
    <p:sldId id="305" r:id="rId7"/>
    <p:sldId id="307" r:id="rId8"/>
    <p:sldId id="308" r:id="rId9"/>
    <p:sldId id="309" r:id="rId10"/>
    <p:sldId id="295" r:id="rId11"/>
    <p:sldId id="291" r:id="rId12"/>
    <p:sldId id="292" r:id="rId13"/>
    <p:sldId id="284" r:id="rId14"/>
    <p:sldId id="293" r:id="rId15"/>
    <p:sldId id="294" r:id="rId16"/>
    <p:sldId id="298" r:id="rId17"/>
    <p:sldId id="299" r:id="rId18"/>
    <p:sldId id="300" r:id="rId19"/>
    <p:sldId id="289" r:id="rId20"/>
    <p:sldId id="290" r:id="rId21"/>
    <p:sldId id="287" r:id="rId22"/>
    <p:sldId id="288" r:id="rId23"/>
    <p:sldId id="296" r:id="rId24"/>
    <p:sldId id="297" r:id="rId25"/>
    <p:sldId id="316" r:id="rId26"/>
    <p:sldId id="281" r:id="rId27"/>
    <p:sldId id="302" r:id="rId28"/>
    <p:sldId id="312" r:id="rId29"/>
    <p:sldId id="313" r:id="rId30"/>
    <p:sldId id="314" r:id="rId31"/>
    <p:sldId id="27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400"/>
    <a:srgbClr val="02F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080" autoAdjust="0"/>
    <p:restoredTop sz="96980" autoAdjust="0"/>
  </p:normalViewPr>
  <p:slideViewPr>
    <p:cSldViewPr>
      <p:cViewPr varScale="1">
        <p:scale>
          <a:sx n="114" d="100"/>
          <a:sy n="114" d="100"/>
        </p:scale>
        <p:origin x="-114" y="-16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r>
              <a:rPr lang="ru-RU" smtClean="0"/>
              <a:t>ТФ ФТИ ТПУ ВКР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724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r>
              <a:rPr lang="ru-RU" smtClean="0"/>
              <a:t>ТФ ФТИ ТПУ ВКР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191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49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32"/>
            <a:ext cx="8229600" cy="8572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Провода, кабели, жгуты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4804184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72"/>
            <a:ext cx="4944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ВРГ 5х2,5-380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кабель с медными жилами, резиновой изоляцией, в ПВХ оболочке, без защитного покрова, 5-жильный, с площадью сечения жилы 2,5 мм, на напряжение 380 В.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кабель с алюминиевыми жилами, резиновой изоляции, в ПВХ оболочке, без защитного покрова.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ВВГ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4х1,5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кабель с медными жилами, в ПВХ изоляции, в ПВХ оболочке, без защитного покрова, 4-жильный, с площадью сечения жилы 1,5 мм. </a:t>
            </a: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РК-50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кабель радиочастотный, коаксиальный с волновым сопротивлением 50 Ом.</a:t>
            </a:r>
          </a:p>
        </p:txBody>
      </p:sp>
      <p:pic>
        <p:nvPicPr>
          <p:cNvPr id="7170" name="Picture 2" descr="http://iq-torg.ru/assets/upload/IS000007305/IS000007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6282" y="843558"/>
            <a:ext cx="3345582" cy="33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0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7451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59582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АВРГ 5х2,5-380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кабель с алюминиевыми жилами, резиновой изоляции, в ПВХ оболочке, без защитного покрова 5-жильный, с площадью сечения жилы 2,5 мм, на напряжение 380 В.</a:t>
            </a:r>
          </a:p>
        </p:txBody>
      </p:sp>
      <p:pic>
        <p:nvPicPr>
          <p:cNvPr id="6146" name="Picture 2" descr="http://promkomplekt-tp.ru/images/stories/virtuemart/product/3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376" y="843558"/>
            <a:ext cx="2845675" cy="28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14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91866"/>
            <a:ext cx="8280920" cy="3569364"/>
          </a:xfrm>
        </p:spPr>
        <p:txBody>
          <a:bodyPr>
            <a:noAutofit/>
          </a:bodyPr>
          <a:lstStyle/>
          <a:p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неизолированный или изолированный проводник электрического тока, состоящий из одного (одножильный провод) или нескольких (многожильный провод) проволок (чаще всего медных, алюминиевых или, значительно реже, стальных).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могут быть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голыми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изолированными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Голые провода не имеют никаких защитных или изолированных покрытий. Жилы изолированных проводов покрыты изоляцией из резины или пластмассы.</a:t>
            </a:r>
          </a:p>
          <a:p>
            <a:pPr>
              <a:lnSpc>
                <a:spcPct val="90000"/>
              </a:lnSpc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 на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незащищенные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Защищенными называют изолированные провода, которые поверх электрической изоляции имеют оболочку, предназначенную для защиты от внешних воздействий. Незащищенные провода ее не имеют.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 descr="https://xn--80ahhi0afh.kz/upload/iblock/2b2/%D0%BA%D0%B0%D0%B1%D0%B5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5973" cy="14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b1aqbiftj7e1a.xn--90afqsbambik.xn--p1ai/upload/iblock/472/4728236466b8c51100f5c8e7d630e9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477" y="1"/>
            <a:ext cx="1977946" cy="14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ip-armatura.ru/image/cache/data/Product/sip3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73" y="-1"/>
            <a:ext cx="1584176" cy="1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rondoorz.ru/wp-content/uploads/2013/10/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408" y="-4165"/>
            <a:ext cx="2850069" cy="14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30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85734"/>
            <a:ext cx="8316416" cy="457203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ППВ 2х1,5-380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провод медный, с ПВХ изоляцией, плоский, двухжильный, площадь сечения жилы 1,5 мм, на напряжение 380 В. 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 с медной жилой, многожильный, с ПВХ изоляцией, в ПВХ оболочке. 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ПУНП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 с медной жилой, жесткий, с ПВХ изоляцией, в ПВХ оболочке. 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МГШВ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 монтажный, с многопроволочной жилой, изоляцией из полиамидного шелка </a:t>
            </a:r>
          </a:p>
          <a:p>
            <a:pPr>
              <a:lnSpc>
                <a:spcPct val="80000"/>
              </a:lnSpc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МШВ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 монтажный, с однопроволочной жилой, с волокнистой и ПВХ изоляцией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ТРП – провод телефонный, с медной жилой, с изоляцией из полиэтилена.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3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210396" cy="1376308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АППВ 2х1,5-380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 с алюминиевой жилой, с ПВХ изоляцией, плоский, , площадь сечения жилы 1,5 мм, на напряжение 380 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27164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02045" y="2139702"/>
            <a:ext cx="3325052" cy="2373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018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147"/>
            <a:ext cx="6141368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Обмоточные 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4163"/>
            <a:ext cx="7210396" cy="39369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Предназначены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обмоток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электрических машин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 и различных приборов.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обмоточных проводов: эмалевая, волокнистая, эмалево - волокнистая, бумажная, пластмассовая, плёночная, стекловолокнистая, стеклоэмалевая, сплошная стеклянная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провода: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Жила провода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медь, медные сплавы, никель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сечения: круглая, прямоугольная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жилы - никель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из термостойкого волокна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Защитное покрытие (кремнийорганический лак)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3062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D:\Труды\coil-cs-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8261" y="2388945"/>
            <a:ext cx="2131405" cy="2131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711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3879"/>
            <a:ext cx="5266928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Установочные 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282404" cy="40119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и шнуры применяются                                  для неподвижных прокладок в силовых и                       осветительных установках. Они служат для                   распределения электрической энергии, а также                                для присоединения к сети электродвигателей,                 светильников и других потребителей тока.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Жилы изолируют электроизоляционной резиной, полиэтиленом или полихлорвиниловым пластиком. Поверх изоляции накладывают защитный покров в виде оплетки из хлопчатобумажной или шелковой пряжи.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9172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 descr="D:\Труды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988" y="1275606"/>
            <a:ext cx="2709012" cy="2031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52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549" y="27383"/>
            <a:ext cx="5338936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провода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649" y="1131590"/>
            <a:ext cx="4637823" cy="3267367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/>
              <a:t>Монтажные провода применяются в основном короткими отрезками для неподвижной прокладки при внутри- и межблочных и соединениях приборов, аппаратов и других электрических и радиотехнических устройств. Для лучшего распознавания монтажных проводов их внешние изоляционные оболочки обычно  окрашивают в различные цвета.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7028" y="4726435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D:\Труды\montag.A1E99E0194A64F6E8FD5E970C21EE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5017" y="1248420"/>
            <a:ext cx="3571900" cy="325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89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210396" cy="3096344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провод, состоящий из двух и более изолированных гибких жил сечением до 1,5 мм, скрученных или уложенных параллельно, покрытых неметаллической оболочкой или другими защитными покровами.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 служит для подключения к сети электробытовых приборов.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96889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4048" y="3432869"/>
            <a:ext cx="4032448" cy="11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78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210396" cy="20162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ШВВП 2х0,75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шнур с двумя многопроволочными жилами, с площадью сечения жилы 0,75мм, в ПВХ изоляции, в ПВХ оболочке. </a:t>
            </a: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шнур с многопроволочными жилами, термостойкий, в резиновой изоляции, в резиновой оболочке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27164" y="4803998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 descr="http://mirbd.ru/data/img/massa-transformatora-tmg-1091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404" y="2787774"/>
            <a:ext cx="2616225" cy="17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73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43042" y="214296"/>
            <a:ext cx="6223904" cy="834629"/>
          </a:xfrm>
        </p:spPr>
        <p:txBody>
          <a:bodyPr>
            <a:noAutofit/>
          </a:bodyPr>
          <a:lstStyle/>
          <a:p>
            <a:r>
              <a:rPr lang="ru-RU" sz="3200" dirty="0"/>
              <a:t>Провода и кабели, </a:t>
            </a:r>
            <a:r>
              <a:rPr lang="ru-RU" sz="3200" dirty="0" smtClean="0"/>
              <a:t>классификация</a:t>
            </a:r>
            <a:endParaRPr lang="ru-RU" sz="3200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1968" y="1131590"/>
            <a:ext cx="8432032" cy="4003396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или несколько изолированных жил, заключенных в общую оболочку (резиновую, пластмассовую или металлическую), поверх которой в зависимости от условий прокладки и эксплуатации может иметься защитный покров, в который может входить броня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поверх защитной оболочки покрытие (броню) из стальных лент, плоской или круглой проволоки (для защиты от механических повреждений), называется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бронированным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защитные или броневые оболочки кабеля не пропитаны джутовой пропитанной пряжей, то такой кабель называют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2968" y="4731990"/>
            <a:ext cx="323528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7806"/>
            <a:ext cx="8301608" cy="857250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влияния электромагнитных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помех: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03598"/>
            <a:ext cx="6624736" cy="33123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(которые создаются трансформаторами) сигнальные линии и силовые провода следует прокладывать раздельными трассами, в разных жгутах, для уменьшения влияния таких помех применяется экранирование кабеля.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представляет собой медную или алюминиевую оболочку (плетеную или из фольги), в которую заключаются провода кабеля. Для того чтобы экранирование работало, экран обязательно должен быть заземлен – в этом случае наведенные на него токи стекают на землю.</a:t>
            </a:r>
          </a:p>
          <a:p>
            <a:pPr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увеличивает стоимость кабеля, но в то же время повышает его механическую прочность. 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длина силового провода, тем больше от него помехи.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5276" y="3714249"/>
            <a:ext cx="2573452" cy="1429251"/>
          </a:xfrm>
          <a:prstGeom prst="rect">
            <a:avLst/>
          </a:prstGeom>
          <a:noFill/>
        </p:spPr>
      </p:pic>
      <p:pic>
        <p:nvPicPr>
          <p:cNvPr id="1026" name="Picture 2" descr="http://www.infocomshop.ru/upload/iblock/c49/c49039a140ebea38a8c369d8a04de4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391" y="2386072"/>
            <a:ext cx="2160240" cy="9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0341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577" y="123478"/>
            <a:ext cx="7210396" cy="81070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соединений проводов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9540"/>
            <a:ext cx="5573927" cy="331186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Разъёмные соединения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с помощью болтов и винтов в специальных ответвительных коробках. 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коробках установлены зажимы, к которым и присоединяют провода. Если коробка не имеет зажимов, то она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соединения проводов пайкой или опрессовкой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Неразъёмные соединения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сращивание, ответвление,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2648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http://www.icsgroup.ru/upload/iblock/2fe/clemm_lightbo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495" y="934182"/>
            <a:ext cx="2788753" cy="238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039" y="26497"/>
            <a:ext cx="5266928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Сращивание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571486"/>
            <a:ext cx="7210396" cy="103511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2400" dirty="0"/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соединение между собой двух и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 последующей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изоляцией места соединения. 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 descr="http://dom-en.ru/userfiles/Image/teh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14494"/>
            <a:ext cx="4974638" cy="25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5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183"/>
            <a:ext cx="5266928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210396" cy="31953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путём сращивания дополнительных проводов к главной электрической линии без нарушения её целостности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Ответвление применяется для подключения бытовой арматуры. 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Ответвление проводов и кабелей выполняют в соединительных коробках.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вводом в коробку концы проводов и кабелей разделывают и готовят для соединения ответвлений внутри коробки.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595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4397" y="4731990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 descr="http://s019.radikal.ru/i644/1501/d7/3080a5ab8d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24"/>
            <a:ext cx="762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3929072"/>
            <a:ext cx="25003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13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75856" y="411510"/>
            <a:ext cx="5688632" cy="57438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/>
              <a:t>Различия </a:t>
            </a:r>
            <a:r>
              <a:rPr lang="ru-RU" altLang="ru-RU" sz="3600" dirty="0" smtClean="0"/>
              <a:t>проводов кабелей </a:t>
            </a:r>
            <a:r>
              <a:rPr lang="ru-RU" altLang="ru-RU" sz="3600" dirty="0"/>
              <a:t>и </a:t>
            </a:r>
            <a:r>
              <a:rPr lang="ru-RU" altLang="ru-RU" sz="3600" dirty="0" smtClean="0"/>
              <a:t>шнуров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888" y="781389"/>
            <a:ext cx="7200800" cy="419754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Провода, кабели и шнуры различаются: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материалу токопроводящих жил - медная. алюминиевая, алюмомедная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поперечному сечению жил - 0,35; 0,5; 0,75; 1; 1,0; 1,5; 2,5; 4,6; 10; 16; 25; 35; 70 мм2 и т.д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номинальному напряжению, на которое рассчитаны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жил - одножильные и многожильные,  от 1 до 4 (контрольные кабели от 4 до 61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изоляции - резиновая, бумажная, пластмассовая,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пряжа.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оболочке - резиновая, пластмассовая, металлическая.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4767262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229600" cy="339447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Конструктивное отличие кабелей от проводов заключается в том, что жи­лы кабелей имеют герметизированную, свинцовую, алюминиевую или пласт­массовые оболочки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важнейшим компонентом электрической сети в доме, поэтому важно знать, что они представляют из себя, из чего состоят, какие функции выполняют, а главное уметь вовремя и качественно устранить неполадки, связанные с ними.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90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7472"/>
            <a:ext cx="5842992" cy="85725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Жгуты, 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80121"/>
            <a:ext cx="7210396" cy="32673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совокупность разделанных проводов и кабелей, скрепленных между собой каким-либо способом и при необходимости оснащенных элементами электрического монтажа (наконечниками, соединителями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268" name="Picture 4" descr="http://www.invert.ru/images/news/img_16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040" y="3291830"/>
            <a:ext cx="3713960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kropt.net.ua/images/rubrika/avtoprovo_zgut.jpeg.pagespeed.ce.veg7XaRl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197" y="3435846"/>
            <a:ext cx="1741806" cy="17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kemp103.ru/i3/33/12851013-1-0-5c9b2e2dbd268cc36f3ef5d531b61a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56" y="3795885"/>
            <a:ext cx="2589213" cy="13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130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6552728" cy="324036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назначению жгуты подразделяются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внутриблочные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междублочные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Внутриблочные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жгуты применяются для электрического соеди­нения отдельных узлов, блоков и электрических деталей внутри прибора, 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междублочные жгуты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для электрического соедине­ния различной радиоаппаратуры и приборов в единую систему. В зависимости от расположения узлов в корпусе жгуты могут быть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объемными</a:t>
            </a:r>
            <a:r>
              <a:rPr lang="ru-RU" sz="20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 descr="http://img.opt-union.ru/l1542547/images/photocat/600x600/1000749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139" y="3277243"/>
            <a:ext cx="2016224" cy="18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81.img.avito.st/1280x960/1784778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6992" y="0"/>
            <a:ext cx="2260371" cy="15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wasp.kz/Stat_PC/bp/orion_350/3_orion_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354" y="1511623"/>
            <a:ext cx="1695009" cy="16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779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74137"/>
            <a:ext cx="7210396" cy="3816424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различную расцветку изоляции проводов;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окраску или нумерацию поливинилхлоридных трубок, при­меняемых для закрепления концов изоляции (трубки нумеруют на автомате, в специальных штампах или надписывают от руки маркировочными чернилами);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пластмассовые бирки с условным обозначением места под­соединения, надетые на провода.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95486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маркировки используют следующие способы:</a:t>
            </a:r>
          </a:p>
        </p:txBody>
      </p:sp>
      <p:pic>
        <p:nvPicPr>
          <p:cNvPr id="8196" name="Picture 4" descr="http://crm.chebo.su/uploads/product/photo/111/middle_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859" y="371760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05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352928" cy="390951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предназначены для передачи и распределения электрической энергии в осветительных и силовых электроустановках для создания кабельных линий.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с медными и алюминиевыми жилами с изоляцией из бумаги, ПВХ, полиэтилена, резины и  других материалов, имеют свинцовые, алюминиевые, резиновые или пластмассовые защитные оболочки.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6"/>
            <a:ext cx="792961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По области применения подразделяются на следующие виды:</a:t>
            </a:r>
          </a:p>
        </p:txBody>
      </p:sp>
    </p:spTree>
    <p:extLst>
      <p:ext uri="{BB962C8B-B14F-4D97-AF65-F5344CB8AC3E}">
        <p14:creationId xmlns:p14="http://schemas.microsoft.com/office/powerpoint/2010/main" xmlns="" val="28076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211710"/>
            <a:ext cx="5143536" cy="696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СПАСИБО ЗА ВНИМАНИЕ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st24.stblizko.ru/images/product/077/102/347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24"/>
            <a:ext cx="2527887" cy="25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pt-samara.ru/images/f/b/kabel-silovoj-gibkij-s-rezinovoj-iz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85866"/>
            <a:ext cx="2676182" cy="30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ngldoor.ru/info/img/kupit-kabel-silovoy-pvs-44-27531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00114"/>
            <a:ext cx="2867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3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3505"/>
            <a:ext cx="7806175" cy="17462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кабели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для питания различных электротехнических устройств сигналами низкого напряжения, создания цепей контроля.  Могут иметь медные или алюминиевые жилы сечением от 0,75 до 10мм2.</a:t>
            </a:r>
          </a:p>
          <a:p>
            <a:pPr>
              <a:lnSpc>
                <a:spcPct val="80000"/>
              </a:lnSpc>
            </a:pPr>
            <a:endParaRPr lang="ru-RU" alt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 descr="http://atwill.ru/content/images/thumbs/0010429__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143254"/>
            <a:ext cx="2831025" cy="164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ergokab.ru/assets/data/zavod/hisotry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143254"/>
            <a:ext cx="3444674" cy="16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kz.prom.st/1080960_w640_h640_kabel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714626"/>
            <a:ext cx="2167741" cy="216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6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865" y="1150561"/>
            <a:ext cx="7374127" cy="139515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Кабели управления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в системах автоматики и обычно имеют медные жилы, пластмассовую оболочку и защитный экран, который защищает от механических повреждений и электромагнитных помех.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8" name="Picture 6" descr="http://www.telcomtrade.ru/upload/image/products/img_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120" y="2919997"/>
            <a:ext cx="2724880" cy="22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68.img.avito.st/432x324/12941169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008" y="3469353"/>
            <a:ext cx="3471614" cy="16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ootelecom.ru/img/katalog/kable/heluk/h_super_paar_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84" y="3462378"/>
            <a:ext cx="2242024" cy="16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7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45977"/>
            <a:ext cx="7632848" cy="8497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Кабели связи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предназначены для передачи  сигналов связи, разделяются на высокочастотные для дальней связи и низкочастотные для местных линий связи.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http://www.energoportal.ru/uploaded/images/27371-180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1812" y="2571750"/>
            <a:ext cx="282547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amap.112.ua/media/uploads/7640_1_1393934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7282" y="25717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dmkabel.ru/userfiles/TZ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03011"/>
            <a:ext cx="2208244" cy="1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nkt_peterburg.proelectro.ru/users/2009/12/11506/c964b2f85957de152ce46d0ef96700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0099"/>
            <a:ext cx="22082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01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13578"/>
            <a:ext cx="8326288" cy="1716353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Радиочастотные кабели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для обеспечения связи между радиотехническими устройствами. Имеют коаксиальную конструкцию с центральной медной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имеет изоляцию из полиэтилена или второпласта, поверх изоляции имеется внешний проводник и оболочка из ПВХ или полиэтилена.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4089066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http://baltsvyas.spb.ru/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292" y="3127617"/>
            <a:ext cx="3800845" cy="13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kko.ru/images/cms/data/kabel_radiochastot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137" y="2229931"/>
            <a:ext cx="2733863" cy="22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roy-union.ru/l1184974/images/photocat/600x600/151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65" y="2124017"/>
            <a:ext cx="1886327" cy="23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0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352928" cy="40119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 жилы (А – алюминий, медь – буква опускается).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обозначении провода – буква: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– провод или ПП – плоский провод (2-х или 3-х жильный), в обозначении кабеля материал оболочки.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обозначении провода и кабеля –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изоляции жил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поливинилхлоридная изоляция (ПВХ), П – полиэтиленовая, Р – резиновая</a:t>
            </a:r>
            <a:r>
              <a:rPr lang="ru-RU" alt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– найритовая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обозначении кабелей – конструкцию защитного покрова. Кроме буквенных обозначений, марки проводов, кабелей и шнуров содержат цифровые обозначения: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– число жил, вторая цифра – площадь сечения, третья – номинальное напряжение сети. 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первой цифры означает, что кабель или провод одножильные. Площади сечения жил стандартизированы. Значения площадей сечений проводов, выбираются, в зависимости от силы тока, материала жил, условий прокладки (охлаждение).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4767263"/>
            <a:ext cx="2133600" cy="273844"/>
          </a:xfrm>
        </p:spPr>
        <p:txBody>
          <a:bodyPr/>
          <a:lstStyle/>
          <a:p>
            <a:fld id="{4B6EAAFC-84C7-4BE1-BC5E-CE208EE20C2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357172"/>
            <a:ext cx="7005001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b="1" dirty="0" smtClean="0"/>
              <a:t>Маркировка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66618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F8574-A75F-4890-8CAE-B90C14F9E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1553</Words>
  <Application>Microsoft Office PowerPoint</Application>
  <PresentationFormat>Экран (16:9)</PresentationFormat>
  <Paragraphs>130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Провода, кабели, жгуты</vt:lpstr>
      <vt:lpstr>Провода и кабели, классификация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Обмоточные провода</vt:lpstr>
      <vt:lpstr>Установочные провода</vt:lpstr>
      <vt:lpstr>Монтажные провода</vt:lpstr>
      <vt:lpstr>Слайд 18</vt:lpstr>
      <vt:lpstr>Слайд 19</vt:lpstr>
      <vt:lpstr>Для уменьшения влияния электромагнитных помех:</vt:lpstr>
      <vt:lpstr>Виды соединений проводов</vt:lpstr>
      <vt:lpstr>Сращивание</vt:lpstr>
      <vt:lpstr>Ответвление</vt:lpstr>
      <vt:lpstr>Слайд 24</vt:lpstr>
      <vt:lpstr>Различия проводов кабелей и шнуров</vt:lpstr>
      <vt:lpstr>Слайд 26</vt:lpstr>
      <vt:lpstr>Жгуты, их изготовление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2014-10-14T11:57:34Z</dcterms:created>
  <dcterms:modified xsi:type="dcterms:W3CDTF">2023-04-13T19:46:35Z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